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3" r:id="rId5"/>
    <p:sldId id="274" r:id="rId6"/>
    <p:sldId id="275" r:id="rId7"/>
    <p:sldId id="276" r:id="rId8"/>
    <p:sldId id="277" r:id="rId9"/>
    <p:sldId id="278" r:id="rId10"/>
    <p:sldId id="279" r:id="rId11"/>
    <p:sldId id="262" r:id="rId12"/>
    <p:sldId id="271" r:id="rId13"/>
    <p:sldId id="264" r:id="rId14"/>
    <p:sldId id="265" r:id="rId15"/>
    <p:sldId id="266" r:id="rId16"/>
    <p:sldId id="267" r:id="rId17"/>
    <p:sldId id="268" r:id="rId18"/>
    <p:sldId id="280" r:id="rId19"/>
    <p:sldId id="281" r:id="rId20"/>
    <p:sldId id="282" r:id="rId21"/>
    <p:sldId id="283" r:id="rId22"/>
    <p:sldId id="284" r:id="rId23"/>
    <p:sldId id="285" r:id="rId24"/>
    <p:sldId id="286" r:id="rId25"/>
    <p:sldId id="269"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FA0EE9F-4EA9-4790-8DEB-4BF5713810D7}" type="datetimeFigureOut">
              <a:rPr lang="ru-RU" smtClean="0"/>
              <a:t>17.11.2023</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0489205-5225-4FE3-BF9B-3EF79FF19B00}"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03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400906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141544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518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92889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FA0EE9F-4EA9-4790-8DEB-4BF5713810D7}" type="datetimeFigureOut">
              <a:rPr lang="ru-RU" smtClean="0"/>
              <a:t>17.11.2023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95893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FA0EE9F-4EA9-4790-8DEB-4BF5713810D7}" type="datetimeFigureOut">
              <a:rPr lang="ru-RU" smtClean="0"/>
              <a:t>17.11.2023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83295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A0EE9F-4EA9-4790-8DEB-4BF5713810D7}"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160473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A0EE9F-4EA9-4790-8DEB-4BF5713810D7}"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130516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6BB08C-C6E6-4BE0-818E-7A4E0A5439DE}"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ACD2B-CCDF-42A7-9ACE-69EFC7249AF1}" type="slidenum">
              <a:rPr lang="ru-RU" smtClean="0"/>
              <a:t>‹#›</a:t>
            </a:fld>
            <a:endParaRPr lang="ru-RU"/>
          </a:p>
        </p:txBody>
      </p:sp>
    </p:spTree>
    <p:extLst>
      <p:ext uri="{BB962C8B-B14F-4D97-AF65-F5344CB8AC3E}">
        <p14:creationId xmlns:p14="http://schemas.microsoft.com/office/powerpoint/2010/main" val="4469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A0EE9F-4EA9-4790-8DEB-4BF5713810D7}"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68419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A0EE9F-4EA9-4790-8DEB-4BF5713810D7}" type="datetimeFigureOut">
              <a:rPr lang="ru-RU" smtClean="0"/>
              <a:t>17.11.2023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17888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414373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A0EE9F-4EA9-4790-8DEB-4BF5713810D7}" type="datetimeFigureOut">
              <a:rPr lang="ru-RU" smtClean="0"/>
              <a:t>17.11.2023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14466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FA0EE9F-4EA9-4790-8DEB-4BF5713810D7}" type="datetimeFigureOut">
              <a:rPr lang="ru-RU" smtClean="0"/>
              <a:t>17.11.2023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366463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0EE9F-4EA9-4790-8DEB-4BF5713810D7}" type="datetimeFigureOut">
              <a:rPr lang="ru-RU" smtClean="0"/>
              <a:t>17.11.2023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3170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22797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A0EE9F-4EA9-4790-8DEB-4BF5713810D7}" type="datetimeFigureOut">
              <a:rPr lang="ru-RU" smtClean="0"/>
              <a:t>17.11.2023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489205-5225-4FE3-BF9B-3EF79FF19B00}" type="slidenum">
              <a:rPr lang="ru-RU" smtClean="0"/>
              <a:t>‹#›</a:t>
            </a:fld>
            <a:endParaRPr lang="ru-RU"/>
          </a:p>
        </p:txBody>
      </p:sp>
    </p:spTree>
    <p:extLst>
      <p:ext uri="{BB962C8B-B14F-4D97-AF65-F5344CB8AC3E}">
        <p14:creationId xmlns:p14="http://schemas.microsoft.com/office/powerpoint/2010/main" val="280591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FA0EE9F-4EA9-4790-8DEB-4BF5713810D7}" type="datetimeFigureOut">
              <a:rPr lang="ru-RU" smtClean="0"/>
              <a:t>17.11.2023</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0489205-5225-4FE3-BF9B-3EF79FF19B00}" type="slidenum">
              <a:rPr lang="ru-RU" smtClean="0"/>
              <a:t>‹#›</a:t>
            </a:fld>
            <a:endParaRPr lang="ru-RU"/>
          </a:p>
        </p:txBody>
      </p:sp>
    </p:spTree>
    <p:extLst>
      <p:ext uri="{BB962C8B-B14F-4D97-AF65-F5344CB8AC3E}">
        <p14:creationId xmlns:p14="http://schemas.microsoft.com/office/powerpoint/2010/main" val="79105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3600" dirty="0"/>
              <a:t>Corruption and other criminal offenses against the interests of civil service and public</a:t>
            </a:r>
            <a:br>
              <a:rPr lang="en-US" sz="3600" dirty="0"/>
            </a:br>
            <a:r>
              <a:rPr lang="en-US" sz="3600" dirty="0"/>
              <a:t>management</a:t>
            </a:r>
            <a:endParaRPr lang="en-US" sz="3600" dirty="0"/>
          </a:p>
        </p:txBody>
      </p:sp>
      <p:sp>
        <p:nvSpPr>
          <p:cNvPr id="3" name="Подзаголовок 2"/>
          <p:cNvSpPr>
            <a:spLocks noGrp="1"/>
          </p:cNvSpPr>
          <p:nvPr>
            <p:ph type="subTitle" idx="1"/>
          </p:nvPr>
        </p:nvSpPr>
        <p:spPr/>
        <p:txBody>
          <a:bodyPr/>
          <a:lstStyle/>
          <a:p>
            <a:pPr algn="r"/>
            <a:endParaRPr lang="ru-RU" dirty="0"/>
          </a:p>
        </p:txBody>
      </p:sp>
    </p:spTree>
    <p:extLst>
      <p:ext uri="{BB962C8B-B14F-4D97-AF65-F5344CB8AC3E}">
        <p14:creationId xmlns:p14="http://schemas.microsoft.com/office/powerpoint/2010/main" val="3588713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lnSpcReduction="10000"/>
          </a:bodyPr>
          <a:lstStyle/>
          <a:p>
            <a:pPr algn="just"/>
            <a:r>
              <a:rPr lang="en-US" dirty="0"/>
              <a:t>Members of the family of the person authorized for performance of the state functions, or the person equated to him having no right to accept gifts and services, invitations in tourist, medical and improving and other trips at the expense of natural and legal entities, both foreign and the Republic of Kazakhstan with which the specified person is connected on service. The person authorized for performance of the state functions or the person equated to it is obliged to hand over gratuitously in seven-day time his families which are illegally received by members gifts in special state fund and to compensate the cost of services which members of his family, by transfer of money in the republican budget illegally used.</a:t>
            </a:r>
            <a:endParaRPr lang="ru-RU" dirty="0"/>
          </a:p>
          <a:p>
            <a:endParaRPr lang="ru-RU" dirty="0"/>
          </a:p>
        </p:txBody>
      </p:sp>
    </p:spTree>
    <p:extLst>
      <p:ext uri="{BB962C8B-B14F-4D97-AF65-F5344CB8AC3E}">
        <p14:creationId xmlns:p14="http://schemas.microsoft.com/office/powerpoint/2010/main" val="390320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normAutofit lnSpcReduction="10000"/>
          </a:bodyPr>
          <a:lstStyle/>
          <a:p>
            <a:r>
              <a:rPr lang="en-US" dirty="0" smtClean="0"/>
              <a:t>Chapter 34 of the Code of Administrative Offenses is devoted to administrative corruption offences. </a:t>
            </a:r>
            <a:endParaRPr lang="kk-KZ" dirty="0" smtClean="0"/>
          </a:p>
          <a:p>
            <a:r>
              <a:rPr lang="en-US" dirty="0" smtClean="0"/>
              <a:t>The chapter consists of 6 articles providing for liability for the provision of material remuneration by individuals, legal entities for receiving illegal material remuneration by a person authorized to perform state functions or an equivalent person, for carrying out illegal business activities and obtaining illegal income by state bodies and local self-government bodies , for the failure to take measures by the heads of state bodies to combat corruption, as well as the recruitment of persons who have previously committed a corruption offense.</a:t>
            </a:r>
          </a:p>
        </p:txBody>
      </p:sp>
    </p:spTree>
    <p:extLst>
      <p:ext uri="{BB962C8B-B14F-4D97-AF65-F5344CB8AC3E}">
        <p14:creationId xmlns:p14="http://schemas.microsoft.com/office/powerpoint/2010/main" val="134643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lstStyle/>
          <a:p>
            <a:pPr fontAlgn="base"/>
            <a:r>
              <a:rPr lang="en-US" dirty="0" smtClean="0"/>
              <a:t>Article 676. Provision of illegal material remuneration by individuals</a:t>
            </a:r>
          </a:p>
          <a:p>
            <a:pPr algn="just" fontAlgn="base"/>
            <a:r>
              <a:rPr lang="en-US" dirty="0" smtClean="0"/>
              <a:t>      Provision of illegal material remuneration, gifts, benefits or services by individuals to the persons authorized to perform the state functions, or to the persons equated to them, if these actions do not contain the signs of a criminally punishable act, shall –</a:t>
            </a:r>
          </a:p>
          <a:p>
            <a:pPr fontAlgn="base"/>
            <a:r>
              <a:rPr lang="en-US" dirty="0" smtClean="0"/>
              <a:t>      entail a fine in amount of two hundred monthly calculation indices.</a:t>
            </a:r>
          </a:p>
          <a:p>
            <a:endParaRPr lang="ru-RU" dirty="0" smtClean="0"/>
          </a:p>
          <a:p>
            <a:endParaRPr lang="ru-RU" dirty="0"/>
          </a:p>
        </p:txBody>
      </p:sp>
    </p:spTree>
    <p:extLst>
      <p:ext uri="{BB962C8B-B14F-4D97-AF65-F5344CB8AC3E}">
        <p14:creationId xmlns:p14="http://schemas.microsoft.com/office/powerpoint/2010/main" val="374743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normAutofit fontScale="92500" lnSpcReduction="10000"/>
          </a:bodyPr>
          <a:lstStyle/>
          <a:p>
            <a:pPr fontAlgn="base"/>
            <a:r>
              <a:rPr lang="en-US" dirty="0"/>
              <a:t>Article 677. Receipt of illegal material remuneration by the person authorized to perform the state functions, or by the person equated to him (her)</a:t>
            </a:r>
          </a:p>
          <a:p>
            <a:pPr algn="just" fontAlgn="base"/>
            <a:r>
              <a:rPr lang="en-US" dirty="0"/>
              <a:t>      Receipt of illegal material remuneration, gifts, benefits or services by the person authorized to perform the state functions, or by the person equated to him (her) personally or through intermediary for the actions (omission) in </a:t>
            </a:r>
            <a:r>
              <a:rPr lang="en-US" dirty="0" err="1"/>
              <a:t>favour</a:t>
            </a:r>
            <a:r>
              <a:rPr lang="en-US" dirty="0"/>
              <a:t> of the persons that provided them, if such actions (omission) are included into official powers of the person authorized to perform the state functions, or the person equated to him (her), if these actions do not contain the signs of a criminally punishable act, shall –</a:t>
            </a:r>
          </a:p>
          <a:p>
            <a:pPr fontAlgn="base"/>
            <a:r>
              <a:rPr lang="en-US" dirty="0"/>
              <a:t>      entail a fine in amount of six hundred monthly calculation indices.</a:t>
            </a:r>
          </a:p>
          <a:p>
            <a:endParaRPr lang="ru-RU" dirty="0"/>
          </a:p>
        </p:txBody>
      </p:sp>
    </p:spTree>
    <p:extLst>
      <p:ext uri="{BB962C8B-B14F-4D97-AF65-F5344CB8AC3E}">
        <p14:creationId xmlns:p14="http://schemas.microsoft.com/office/powerpoint/2010/main" val="206218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normAutofit fontScale="92500" lnSpcReduction="10000"/>
          </a:bodyPr>
          <a:lstStyle/>
          <a:p>
            <a:pPr fontAlgn="base"/>
            <a:r>
              <a:rPr lang="en-US" dirty="0"/>
              <a:t>Article 678. Provision of illegal material remuneration by legal entities</a:t>
            </a:r>
          </a:p>
          <a:p>
            <a:pPr algn="just" fontAlgn="base"/>
            <a:r>
              <a:rPr lang="en-US" dirty="0"/>
              <a:t>      1. Provision of illegal material remuneration, gifts, benefits or services by legal entities to the persons authorized to perform the state functions, or to the persons equated to them, if these actions do not contain the signs of a criminally punishable act, shall –</a:t>
            </a:r>
          </a:p>
          <a:p>
            <a:pPr fontAlgn="base"/>
            <a:r>
              <a:rPr lang="en-US" dirty="0"/>
              <a:t>      entail a fine in amount of seven hundred fifty monthly calculation indices.</a:t>
            </a:r>
          </a:p>
          <a:p>
            <a:pPr algn="just" fontAlgn="base"/>
            <a:r>
              <a:rPr lang="en-US" dirty="0"/>
              <a:t>      2. The same actions provided by a part one of this Article committed repeatedly second time within a year after imposition of the administrative sanction, shall –</a:t>
            </a:r>
          </a:p>
          <a:p>
            <a:pPr fontAlgn="base"/>
            <a:r>
              <a:rPr lang="en-US" dirty="0"/>
              <a:t>      entail a fine in amount of one thousand five hundred monthly calculation indices.</a:t>
            </a:r>
          </a:p>
          <a:p>
            <a:endParaRPr lang="ru-RU" dirty="0"/>
          </a:p>
        </p:txBody>
      </p:sp>
    </p:spTree>
    <p:extLst>
      <p:ext uri="{BB962C8B-B14F-4D97-AF65-F5344CB8AC3E}">
        <p14:creationId xmlns:p14="http://schemas.microsoft.com/office/powerpoint/2010/main" val="112494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lstStyle/>
          <a:p>
            <a:pPr algn="just" fontAlgn="base"/>
            <a:r>
              <a:rPr lang="en-US" dirty="0"/>
              <a:t>Article 679. Carrying out of illegal entrepreneurial activity and receipt of illegal incomes by the state bodies and bodies of local self-government</a:t>
            </a:r>
          </a:p>
          <a:p>
            <a:pPr algn="just" fontAlgn="base"/>
            <a:r>
              <a:rPr lang="en-US" dirty="0"/>
              <a:t>      Engagement in entrepreneurial activity by the state bodies, bodies of local self-government outside the functions imposed on them by the legislation or receipt of the material goods and advantages, besides the established sources of financing, shall –</a:t>
            </a:r>
          </a:p>
          <a:p>
            <a:pPr fontAlgn="base"/>
            <a:r>
              <a:rPr lang="en-US" dirty="0"/>
              <a:t>      entail a fine on heads of these organizations in amount of six hundred monthly calculation indices.</a:t>
            </a:r>
          </a:p>
        </p:txBody>
      </p:sp>
    </p:spTree>
    <p:extLst>
      <p:ext uri="{BB962C8B-B14F-4D97-AF65-F5344CB8AC3E}">
        <p14:creationId xmlns:p14="http://schemas.microsoft.com/office/powerpoint/2010/main" val="203906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normAutofit fontScale="92500" lnSpcReduction="20000"/>
          </a:bodyPr>
          <a:lstStyle/>
          <a:p>
            <a:pPr fontAlgn="base"/>
            <a:r>
              <a:rPr lang="en-US" dirty="0"/>
              <a:t>Article 680. Rejection by heads of public authorities of measures for anti-corruption</a:t>
            </a:r>
          </a:p>
          <a:p>
            <a:pPr algn="just" fontAlgn="base"/>
            <a:r>
              <a:rPr lang="en-US" dirty="0"/>
              <a:t>      Rejection by the heads or responsible secretaries or other officials determined by the President of the Republic of Kazakhstan, public authorities, Armed Forces of the Republic of Kazakhstan, other troops and military formations of the Republic of Kazakhstan within the powers of measures for elimination of violations of the law of the Republic of Kazakhstan about anti-corruption or concerning the persons guilty of commission of corruption offenses subordinated to them or acceptance of the specified measures with violation of the law of the Republic of Kazakhstan about anti-corruption, or failure to provide the relevant information in bodies of state revenues at the place of residence of perpetrators –</a:t>
            </a:r>
          </a:p>
          <a:p>
            <a:pPr fontAlgn="base"/>
            <a:r>
              <a:rPr lang="en-US" dirty="0"/>
              <a:t>      subject to fine a rate of hundred monthly settlement indicators.</a:t>
            </a:r>
          </a:p>
          <a:p>
            <a:endParaRPr lang="ru-RU" dirty="0"/>
          </a:p>
        </p:txBody>
      </p:sp>
    </p:spTree>
    <p:extLst>
      <p:ext uri="{BB962C8B-B14F-4D97-AF65-F5344CB8AC3E}">
        <p14:creationId xmlns:p14="http://schemas.microsoft.com/office/powerpoint/2010/main" val="132254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Types of administrative corruption offences</a:t>
            </a:r>
            <a:endParaRPr lang="ru-RU" dirty="0"/>
          </a:p>
        </p:txBody>
      </p:sp>
      <p:sp>
        <p:nvSpPr>
          <p:cNvPr id="3" name="Объект 2"/>
          <p:cNvSpPr>
            <a:spLocks noGrp="1"/>
          </p:cNvSpPr>
          <p:nvPr>
            <p:ph sz="quarter" idx="13"/>
          </p:nvPr>
        </p:nvSpPr>
        <p:spPr/>
        <p:txBody>
          <a:bodyPr/>
          <a:lstStyle/>
          <a:p>
            <a:pPr fontAlgn="base"/>
            <a:r>
              <a:rPr lang="en-US" dirty="0"/>
              <a:t>Article 681. Employment of the persons that previously committed a corruption crime</a:t>
            </a:r>
          </a:p>
          <a:p>
            <a:pPr algn="just" fontAlgn="base"/>
            <a:r>
              <a:rPr lang="en-US" dirty="0"/>
              <a:t>      Employment of the persons that previously committed a corruption crime by a head of the state bodies, institutions and enterprises or by a head of the national companies, national management holdings, national holdings, national development institute, as well as their branch organizations, shall –</a:t>
            </a:r>
          </a:p>
          <a:p>
            <a:pPr fontAlgn="base"/>
            <a:r>
              <a:rPr lang="en-US" dirty="0"/>
              <a:t>      entail a fine in amount of one hundred monthly calculation indices.</a:t>
            </a:r>
          </a:p>
          <a:p>
            <a:endParaRPr lang="ru-RU" dirty="0"/>
          </a:p>
        </p:txBody>
      </p:sp>
    </p:spTree>
    <p:extLst>
      <p:ext uri="{BB962C8B-B14F-4D97-AF65-F5344CB8AC3E}">
        <p14:creationId xmlns:p14="http://schemas.microsoft.com/office/powerpoint/2010/main" val="110186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fontScale="77500" lnSpcReduction="20000"/>
          </a:bodyPr>
          <a:lstStyle/>
          <a:p>
            <a:pPr algn="just"/>
            <a:r>
              <a:rPr lang="en-US" dirty="0" smtClean="0"/>
              <a:t>Chapter 15. Corruption and other criminal infractions against the interests of the state service and the state management of the Criminal Code is devoted to corruption offenses</a:t>
            </a:r>
            <a:r>
              <a:rPr lang="ru-RU" dirty="0" smtClean="0"/>
              <a:t>.</a:t>
            </a:r>
            <a:endParaRPr lang="en-US" dirty="0" smtClean="0"/>
          </a:p>
          <a:p>
            <a:pPr fontAlgn="base"/>
            <a:r>
              <a:rPr lang="en-US" dirty="0"/>
              <a:t>Article 361. Abuse of official authorities</a:t>
            </a:r>
          </a:p>
          <a:p>
            <a:pPr fontAlgn="base"/>
            <a:r>
              <a:rPr lang="en-US" dirty="0"/>
              <a:t>      1. The use by a person, authorized to perform state functions, or by a person equated to him or her, or by an official of his or her official authorities against the interests of the service for the purposes of deriving benefits and advantages for himself (herself) or other persons or organizations, or infliction harm to other persons or organizations, if it entailed significant harm to the rights and legitimate interests of citizens or organizations or legally protected interests of society or the state, –</a:t>
            </a:r>
          </a:p>
          <a:p>
            <a:pPr fontAlgn="base"/>
            <a:r>
              <a:rPr lang="en-US" dirty="0"/>
              <a:t>      shall be punished by a fine in the amount of up to two thousand monthly calculation indices or corrective labors in the same amount, or community services for a term of up to six hundred hours, or restriction of liberty for a term of up to two years, or deprivation of liberty for the same term, with confiscation of property, with life deprivation of the right to hold certain positions or engage in certain activity.</a:t>
            </a:r>
          </a:p>
          <a:p>
            <a:pPr algn="just"/>
            <a:endParaRPr lang="en-US" dirty="0" smtClean="0"/>
          </a:p>
          <a:p>
            <a:endParaRPr lang="ru-RU" dirty="0"/>
          </a:p>
        </p:txBody>
      </p:sp>
    </p:spTree>
    <p:extLst>
      <p:ext uri="{BB962C8B-B14F-4D97-AF65-F5344CB8AC3E}">
        <p14:creationId xmlns:p14="http://schemas.microsoft.com/office/powerpoint/2010/main" val="248806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fontScale="92500"/>
          </a:bodyPr>
          <a:lstStyle/>
          <a:p>
            <a:pPr fontAlgn="base"/>
            <a:r>
              <a:rPr lang="en-US" dirty="0"/>
              <a:t>Article 362. Excess of powers or official authorities</a:t>
            </a:r>
          </a:p>
          <a:p>
            <a:pPr fontAlgn="base"/>
            <a:r>
              <a:rPr lang="en-US" dirty="0"/>
              <a:t>      1. Abuse of power or official authorities, that is, commission by a person, authorized to perform state functions, either by a person equated to him, or by an official of actions that clearly beyond his rights and powers and entailing significant harm to the rights and legitimate interests of citizens or organizations or legally protected interests of society or the state, –</a:t>
            </a:r>
          </a:p>
          <a:p>
            <a:pPr fontAlgn="base"/>
            <a:r>
              <a:rPr lang="en-US" dirty="0"/>
              <a:t>      shall be punished by a fine in the amount of up to three thousand monthly calculation indices or corrective labors in the same amount, or community services for a term of up to eight hundred hours, or restriction of liberty for a term of up to three years, or deprivation of liberty for the same term.</a:t>
            </a:r>
          </a:p>
          <a:p>
            <a:endParaRPr lang="ru-RU" dirty="0"/>
          </a:p>
        </p:txBody>
      </p:sp>
    </p:spTree>
    <p:extLst>
      <p:ext uri="{BB962C8B-B14F-4D97-AF65-F5344CB8AC3E}">
        <p14:creationId xmlns:p14="http://schemas.microsoft.com/office/powerpoint/2010/main" val="424938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a:t>
            </a:r>
            <a:endParaRPr lang="ru-RU" dirty="0"/>
          </a:p>
        </p:txBody>
      </p:sp>
      <p:sp>
        <p:nvSpPr>
          <p:cNvPr id="3" name="Объект 2"/>
          <p:cNvSpPr>
            <a:spLocks noGrp="1"/>
          </p:cNvSpPr>
          <p:nvPr>
            <p:ph sz="quarter" idx="13"/>
          </p:nvPr>
        </p:nvSpPr>
        <p:spPr/>
        <p:txBody>
          <a:bodyPr/>
          <a:lstStyle/>
          <a:p>
            <a:r>
              <a:rPr lang="en-US" dirty="0" smtClean="0"/>
              <a:t>Types </a:t>
            </a:r>
            <a:r>
              <a:rPr lang="en-US" dirty="0" smtClean="0"/>
              <a:t>of administrative corruption offences.</a:t>
            </a:r>
            <a:endParaRPr lang="ru-RU" dirty="0"/>
          </a:p>
        </p:txBody>
      </p:sp>
      <p:sp>
        <p:nvSpPr>
          <p:cNvPr id="4" name="Прямоугольник 3"/>
          <p:cNvSpPr/>
          <p:nvPr/>
        </p:nvSpPr>
        <p:spPr>
          <a:xfrm>
            <a:off x="882182" y="2228334"/>
            <a:ext cx="4788490" cy="400110"/>
          </a:xfrm>
          <a:prstGeom prst="rect">
            <a:avLst/>
          </a:prstGeom>
        </p:spPr>
        <p:txBody>
          <a:bodyPr wrap="none">
            <a:spAutoFit/>
          </a:bodyPr>
          <a:lstStyle/>
          <a:p>
            <a:r>
              <a:rPr lang="en-US" sz="2000" dirty="0"/>
              <a:t>Offenses creating conditions for corruption;</a:t>
            </a:r>
          </a:p>
        </p:txBody>
      </p:sp>
      <p:sp>
        <p:nvSpPr>
          <p:cNvPr id="5" name="Прямоугольник 4"/>
          <p:cNvSpPr/>
          <p:nvPr/>
        </p:nvSpPr>
        <p:spPr>
          <a:xfrm>
            <a:off x="1119249" y="4345001"/>
            <a:ext cx="4788490" cy="400110"/>
          </a:xfrm>
          <a:prstGeom prst="rect">
            <a:avLst/>
          </a:prstGeom>
        </p:spPr>
        <p:txBody>
          <a:bodyPr wrap="none">
            <a:spAutoFit/>
          </a:bodyPr>
          <a:lstStyle/>
          <a:p>
            <a:r>
              <a:rPr lang="en-US" sz="2000" dirty="0"/>
              <a:t>Offenses creating conditions for corruption;</a:t>
            </a:r>
          </a:p>
        </p:txBody>
      </p:sp>
    </p:spTree>
    <p:extLst>
      <p:ext uri="{BB962C8B-B14F-4D97-AF65-F5344CB8AC3E}">
        <p14:creationId xmlns:p14="http://schemas.microsoft.com/office/powerpoint/2010/main" val="338548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fontScale="85000" lnSpcReduction="10000"/>
          </a:bodyPr>
          <a:lstStyle/>
          <a:p>
            <a:pPr fontAlgn="base"/>
            <a:r>
              <a:rPr lang="en-US" dirty="0"/>
              <a:t>Article 364. Illegal participation in the entrepreneurial activity</a:t>
            </a:r>
          </a:p>
          <a:p>
            <a:pPr fontAlgn="base"/>
            <a:r>
              <a:rPr lang="en-US" dirty="0"/>
              <a:t>      1. Establishment of an organization, carrying out entrepreneurial activity, or participation in management of such organization personally or through an authorized attorney, contrary to the prohibition, established by the Law, by a person, authorized to perform state functions, or by a person equated to him (her), or by an official, if this action is associated with provision of benefits and advantages to such an organization or with </a:t>
            </a:r>
            <a:r>
              <a:rPr lang="en-US" dirty="0" err="1"/>
              <a:t>wardship</a:t>
            </a:r>
            <a:r>
              <a:rPr lang="en-US" dirty="0"/>
              <a:t> in other form, –</a:t>
            </a:r>
          </a:p>
          <a:p>
            <a:pPr fontAlgn="base"/>
            <a:r>
              <a:rPr lang="en-US" dirty="0"/>
              <a:t>      shall be punished by a fine in the amount of up to one thousand monthly calculation indices or corrective labors in the same amount, or community services for a term of up to four hundred hours, or restriction of liberty for a term of up to one year, or deprivation of liberty for the same term, with confiscation of property, with life deprivation of the right to hold certain positions or engage in certain activity.</a:t>
            </a:r>
          </a:p>
          <a:p>
            <a:endParaRPr lang="ru-RU" dirty="0"/>
          </a:p>
        </p:txBody>
      </p:sp>
    </p:spTree>
    <p:extLst>
      <p:ext uri="{BB962C8B-B14F-4D97-AF65-F5344CB8AC3E}">
        <p14:creationId xmlns:p14="http://schemas.microsoft.com/office/powerpoint/2010/main" val="233745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fontScale="70000" lnSpcReduction="20000"/>
          </a:bodyPr>
          <a:lstStyle/>
          <a:p>
            <a:pPr fontAlgn="base"/>
            <a:r>
              <a:rPr lang="en-US" dirty="0"/>
              <a:t>Article 365. Interfering with legal entrepreneurial activity</a:t>
            </a:r>
          </a:p>
          <a:p>
            <a:pPr fontAlgn="base"/>
            <a:r>
              <a:rPr lang="en-US" dirty="0"/>
              <a:t>      1. Restriction of the rights and legitimate interests of an individual entrepreneur or a commercial organization, regardless of organizational-legal form or form of ownership, as well as restriction of independence or other unlawful interference in the activity of an individual entrepreneur or a commercial organization, if these actions are committed by a person, authorized to perform state functions, or a person equated to him (her), or an official, using his (her) official powers contrary to the interests of the service for the purposes of deriving benefits and advantages for himself (herself) or other persons or organizations or infliction harm to other persons or organizations, if this entailed significant harm to the rights and legitimate interests of citizens or organizations or to legally protected interests of society or the state, –</a:t>
            </a:r>
          </a:p>
          <a:p>
            <a:pPr fontAlgn="base"/>
            <a:r>
              <a:rPr lang="en-US" dirty="0"/>
              <a:t>      shall be punished by a fine in the amount of up to two thousand monthly calculation indices or corrective labors in the same amount, or community services for a term of up to six hundred hours, or restriction of liberty for a term of up to two years, or deprivation of liberty for the same term, with confiscation of property, with life deprivation of the right to hold certain positions or engage in certain activity.</a:t>
            </a:r>
          </a:p>
          <a:p>
            <a:endParaRPr lang="ru-RU" dirty="0"/>
          </a:p>
        </p:txBody>
      </p:sp>
    </p:spTree>
    <p:extLst>
      <p:ext uri="{BB962C8B-B14F-4D97-AF65-F5344CB8AC3E}">
        <p14:creationId xmlns:p14="http://schemas.microsoft.com/office/powerpoint/2010/main" val="45168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fontScale="85000" lnSpcReduction="20000"/>
          </a:bodyPr>
          <a:lstStyle/>
          <a:p>
            <a:pPr fontAlgn="base"/>
            <a:r>
              <a:rPr lang="en-US" dirty="0"/>
              <a:t>Article 366. Acceptance of a bribe</a:t>
            </a:r>
          </a:p>
          <a:p>
            <a:pPr fontAlgn="base"/>
            <a:r>
              <a:rPr lang="en-US" dirty="0"/>
              <a:t>      1. Acceptance of a bribe in the form of money, securities, other property, right to property, property benefits for themselves or other persons, by person, authorized to exercise the state functions, or person, equated to him (her), or person, holding responsible state position, or civil servant, as well as civil servant of foreign state or international organization personally or through the intermediary, for the actions (omission) for the benefit of briber or persons represented by him (her), if such actions (omission) are included in the official powers of this person, or it may promote to such actions (omission) by virtue of official position, as well as for general </a:t>
            </a:r>
            <a:r>
              <a:rPr lang="en-US" dirty="0" err="1"/>
              <a:t>wardship</a:t>
            </a:r>
            <a:r>
              <a:rPr lang="en-US" dirty="0"/>
              <a:t> or connivance –</a:t>
            </a:r>
          </a:p>
          <a:p>
            <a:pPr fontAlgn="base"/>
            <a:r>
              <a:rPr lang="en-US" dirty="0"/>
              <a:t>      shall be punished by a fine in the amount from twenty to fifty times the amount of bribe or by deprivation of liberty for a term up to five years with confiscation of property, with life deprivation of the right to occupy certain positions or engage in certain activity.</a:t>
            </a:r>
          </a:p>
          <a:p>
            <a:endParaRPr lang="ru-RU" dirty="0"/>
          </a:p>
        </p:txBody>
      </p:sp>
    </p:spTree>
    <p:extLst>
      <p:ext uri="{BB962C8B-B14F-4D97-AF65-F5344CB8AC3E}">
        <p14:creationId xmlns:p14="http://schemas.microsoft.com/office/powerpoint/2010/main" val="212437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normAutofit/>
          </a:bodyPr>
          <a:lstStyle/>
          <a:p>
            <a:pPr fontAlgn="base"/>
            <a:r>
              <a:rPr lang="en-US" dirty="0"/>
              <a:t>Article 367. Giving bribe</a:t>
            </a:r>
          </a:p>
          <a:p>
            <a:pPr fontAlgn="base"/>
            <a:r>
              <a:rPr lang="en-US" dirty="0"/>
              <a:t>      1. Giving a bribe to person, authorized to exercise the state functions, or person, equated to him (her), or person, holding responsible state position, or civil servant, as well as civil servant of foreign state or international organization personally or through the intermediary –</a:t>
            </a:r>
          </a:p>
          <a:p>
            <a:pPr fontAlgn="base"/>
            <a:r>
              <a:rPr lang="en-US" dirty="0"/>
              <a:t>      shall be punished by a fine in the amount from ten to twenty times the amount of bribe or by deprivation of liberty for a term of up to three years, with confiscation of property or without it, with life deprivation of the right to hold certain positions or engage in certain activity.</a:t>
            </a:r>
          </a:p>
          <a:p>
            <a:endParaRPr lang="ru-RU" dirty="0"/>
          </a:p>
        </p:txBody>
      </p:sp>
    </p:spTree>
    <p:extLst>
      <p:ext uri="{BB962C8B-B14F-4D97-AF65-F5344CB8AC3E}">
        <p14:creationId xmlns:p14="http://schemas.microsoft.com/office/powerpoint/2010/main" val="269075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Corruption offenses subject to punishment</a:t>
            </a:r>
            <a:endParaRPr lang="ru-RU" dirty="0"/>
          </a:p>
        </p:txBody>
      </p:sp>
      <p:sp>
        <p:nvSpPr>
          <p:cNvPr id="3" name="Объект 2"/>
          <p:cNvSpPr>
            <a:spLocks noGrp="1"/>
          </p:cNvSpPr>
          <p:nvPr>
            <p:ph idx="1"/>
          </p:nvPr>
        </p:nvSpPr>
        <p:spPr/>
        <p:txBody>
          <a:bodyPr/>
          <a:lstStyle/>
          <a:p>
            <a:pPr fontAlgn="base"/>
            <a:r>
              <a:rPr lang="en-US" dirty="0"/>
              <a:t>Article 368. Mediation in bribery</a:t>
            </a:r>
          </a:p>
          <a:p>
            <a:pPr fontAlgn="base"/>
            <a:r>
              <a:rPr lang="en-US" dirty="0"/>
              <a:t>      1. Mediation in bribery, in other words contribution to taker of bribe and giver of a bribe in reaching or performance of the agreement between them on taking and giving a bribe, -</a:t>
            </a:r>
          </a:p>
          <a:p>
            <a:pPr fontAlgn="base"/>
            <a:r>
              <a:rPr lang="en-US" dirty="0"/>
              <a:t>      shall be punished by a fine in the amount from five to ten times the amount of bribe or deprivation of liberty for a term of up to two years, with confiscation of property or without it, with life deprivation of the right to hold certain positions or engage in certain activity.</a:t>
            </a:r>
          </a:p>
          <a:p>
            <a:endParaRPr lang="ru-RU" dirty="0"/>
          </a:p>
        </p:txBody>
      </p:sp>
    </p:spTree>
    <p:extLst>
      <p:ext uri="{BB962C8B-B14F-4D97-AF65-F5344CB8AC3E}">
        <p14:creationId xmlns:p14="http://schemas.microsoft.com/office/powerpoint/2010/main" val="2182016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 you for attention!</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90809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O</a:t>
            </a:r>
            <a:r>
              <a:rPr lang="en-US" dirty="0" smtClean="0"/>
              <a:t>ffenses creating conditions for corruption</a:t>
            </a:r>
            <a:endParaRPr lang="ru-RU" dirty="0"/>
          </a:p>
        </p:txBody>
      </p:sp>
      <p:sp>
        <p:nvSpPr>
          <p:cNvPr id="3" name="Объект 2"/>
          <p:cNvSpPr>
            <a:spLocks noGrp="1"/>
          </p:cNvSpPr>
          <p:nvPr>
            <p:ph idx="1"/>
          </p:nvPr>
        </p:nvSpPr>
        <p:spPr/>
        <p:txBody>
          <a:bodyPr>
            <a:normAutofit fontScale="70000" lnSpcReduction="20000"/>
          </a:bodyPr>
          <a:lstStyle/>
          <a:p>
            <a:pPr algn="just"/>
            <a:r>
              <a:rPr lang="en-US" dirty="0"/>
              <a:t>The offenses creating conditions for corruption are the following acts of the persons authorized for performance of the state functions, or the persons equated to them:</a:t>
            </a:r>
            <a:endParaRPr lang="ru-RU" dirty="0"/>
          </a:p>
          <a:p>
            <a:pPr algn="just"/>
            <a:r>
              <a:rPr lang="en-US" dirty="0"/>
              <a:t>illegal intervention in activity of other public authorities, organizations;</a:t>
            </a:r>
            <a:endParaRPr lang="ru-RU" dirty="0"/>
          </a:p>
          <a:p>
            <a:pPr algn="just"/>
            <a:r>
              <a:rPr lang="en-US" dirty="0"/>
              <a:t>use of the office powers at the solution of the questions connected with satisfaction material interests of specified persons or their close relatives and cousins-in-laws;</a:t>
            </a:r>
            <a:endParaRPr lang="ru-RU" dirty="0"/>
          </a:p>
          <a:p>
            <a:pPr algn="just"/>
            <a:r>
              <a:rPr lang="en-US" dirty="0"/>
              <a:t>granting unforeseen the law of advantages (protectionism, domesticity) at receipt and advance on the state and equated to it service;</a:t>
            </a:r>
            <a:endParaRPr lang="ru-RU" dirty="0"/>
          </a:p>
          <a:p>
            <a:pPr algn="just"/>
            <a:r>
              <a:rPr lang="en-US" dirty="0"/>
              <a:t>rendering illegal preference to legal entities and individuals by preparation and decision-making;</a:t>
            </a:r>
            <a:endParaRPr lang="ru-RU" dirty="0"/>
          </a:p>
          <a:p>
            <a:pPr algn="just"/>
            <a:r>
              <a:rPr lang="en-US" dirty="0"/>
              <a:t>rendering any assistance in implementation of the enterprise and connected with commercialization other activity which is not provided by the legislation to somebody;</a:t>
            </a:r>
            <a:endParaRPr lang="ru-RU" dirty="0"/>
          </a:p>
          <a:p>
            <a:pPr algn="just"/>
            <a:r>
              <a:rPr lang="en-US" dirty="0"/>
              <a:t>use in private or group interests of information obtained when performing the state functions if that is not subject to official distribution;</a:t>
            </a:r>
            <a:endParaRPr lang="ru-RU" dirty="0"/>
          </a:p>
          <a:p>
            <a:pPr algn="just"/>
            <a:r>
              <a:rPr lang="en-US" dirty="0"/>
              <a:t>unreasonable refusal in information to natural and legal entities which is provided by the legislation, its delay, transfer of unreliable or incomplete information;</a:t>
            </a:r>
            <a:endParaRPr lang="ru-RU" dirty="0"/>
          </a:p>
          <a:p>
            <a:endParaRPr lang="ru-RU" dirty="0"/>
          </a:p>
        </p:txBody>
      </p:sp>
    </p:spTree>
    <p:extLst>
      <p:ext uri="{BB962C8B-B14F-4D97-AF65-F5344CB8AC3E}">
        <p14:creationId xmlns:p14="http://schemas.microsoft.com/office/powerpoint/2010/main" val="387326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fontScale="77500" lnSpcReduction="20000"/>
          </a:bodyPr>
          <a:lstStyle/>
          <a:p>
            <a:pPr algn="just"/>
            <a:r>
              <a:rPr lang="en-US" dirty="0"/>
              <a:t>the requirement from natural or legal entities of information which these persons are not provided by the legislation;</a:t>
            </a:r>
            <a:endParaRPr lang="ru-RU" dirty="0"/>
          </a:p>
          <a:p>
            <a:pPr algn="just"/>
            <a:r>
              <a:rPr lang="en-US" dirty="0"/>
              <a:t>transfer of the state financial and material resources to election funds of certain candidates or public associations;</a:t>
            </a:r>
            <a:endParaRPr lang="ru-RU" dirty="0"/>
          </a:p>
          <a:p>
            <a:pPr algn="just"/>
            <a:r>
              <a:rPr lang="en-US" dirty="0"/>
              <a:t>violation of the order of consideration of appeals of natural and legal entities established by the law and solutions of other questions entering their competence;</a:t>
            </a:r>
            <a:endParaRPr lang="ru-RU" dirty="0"/>
          </a:p>
          <a:p>
            <a:pPr algn="just"/>
            <a:r>
              <a:rPr lang="en-US" dirty="0"/>
              <a:t>donation of gifts and rendering not office services to higher officials, except for symbolical signs of attention and symbolical souvenirs according to the standard standards of politeness and hospitality, and also when holding hospitality and other official events;</a:t>
            </a:r>
            <a:endParaRPr lang="ru-RU" dirty="0"/>
          </a:p>
          <a:p>
            <a:pPr algn="just"/>
            <a:r>
              <a:rPr lang="en-US" dirty="0"/>
              <a:t>obvious hindrance to natural or legal entities in realization of their rights and legitimate interests;</a:t>
            </a:r>
            <a:endParaRPr lang="ru-RU" dirty="0"/>
          </a:p>
          <a:p>
            <a:pPr algn="just"/>
            <a:r>
              <a:rPr lang="en-US" dirty="0"/>
              <a:t>delegation of powers on state regulation of an entrepreneurial activity to the natural or legal entities which are carrying out such activity and also on control of it;</a:t>
            </a:r>
            <a:endParaRPr lang="ru-RU" dirty="0"/>
          </a:p>
          <a:p>
            <a:endParaRPr lang="ru-RU" dirty="0"/>
          </a:p>
        </p:txBody>
      </p:sp>
    </p:spTree>
    <p:extLst>
      <p:ext uri="{BB962C8B-B14F-4D97-AF65-F5344CB8AC3E}">
        <p14:creationId xmlns:p14="http://schemas.microsoft.com/office/powerpoint/2010/main" val="135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fontScale="77500" lnSpcReduction="20000"/>
          </a:bodyPr>
          <a:lstStyle/>
          <a:p>
            <a:pPr algn="just"/>
            <a:r>
              <a:rPr lang="en-US" dirty="0"/>
              <a:t>transfer of the state control and supervising functions to the organizations which do not have the status of public authority;</a:t>
            </a:r>
            <a:endParaRPr lang="ru-RU" dirty="0"/>
          </a:p>
          <a:p>
            <a:pPr algn="just"/>
            <a:r>
              <a:rPr lang="en-US" dirty="0"/>
              <a:t>participation in </a:t>
            </a:r>
            <a:r>
              <a:rPr lang="en-US" dirty="0" err="1"/>
              <a:t>gamblings</a:t>
            </a:r>
            <a:r>
              <a:rPr lang="en-US" dirty="0"/>
              <a:t> of monetary or other property character with higher or subordinate or being with them in other dependence on service or work as public officials.</a:t>
            </a:r>
            <a:endParaRPr lang="ru-RU" dirty="0"/>
          </a:p>
          <a:p>
            <a:pPr algn="just"/>
            <a:r>
              <a:rPr lang="en-US" dirty="0"/>
              <a:t>Commission by the persons authorized for performance of the state functions or the persons equated to them, any of the offenses specified in paragraph 1 of the present article if it does not contain signs of penal act, attracts demotion, dismissal about positions or other release from performance of state</a:t>
            </a:r>
            <a:endParaRPr lang="ru-RU" dirty="0"/>
          </a:p>
          <a:p>
            <a:pPr algn="just"/>
            <a:r>
              <a:rPr lang="en-US" dirty="0"/>
              <a:t>functions or imposing in the order of other disciplinary punishment established by the law.</a:t>
            </a:r>
            <a:endParaRPr lang="ru-RU" dirty="0"/>
          </a:p>
          <a:p>
            <a:pPr algn="just"/>
            <a:r>
              <a:rPr lang="en-US" dirty="0"/>
              <a:t>Repeated commission of any of the specified offenses within a year after imposing of disciplinary punishment for the first offense attracts dismissal about positions or other release from performance of the state functions in the order established by the law.</a:t>
            </a:r>
            <a:endParaRPr lang="ru-RU" dirty="0"/>
          </a:p>
          <a:p>
            <a:endParaRPr lang="ru-RU" dirty="0"/>
          </a:p>
        </p:txBody>
      </p:sp>
    </p:spTree>
    <p:extLst>
      <p:ext uri="{BB962C8B-B14F-4D97-AF65-F5344CB8AC3E}">
        <p14:creationId xmlns:p14="http://schemas.microsoft.com/office/powerpoint/2010/main" val="77239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lstStyle/>
          <a:p>
            <a:pPr algn="just"/>
            <a:r>
              <a:rPr lang="en-US" dirty="0"/>
              <a:t>The corruption offenses connected with illegal receiving the benefits and advantages are the following acts of the persons authorized for performance of the state functions, or the persons equated to them:</a:t>
            </a:r>
            <a:endParaRPr lang="ru-RU" dirty="0"/>
          </a:p>
          <a:p>
            <a:pPr algn="just"/>
            <a:r>
              <a:rPr lang="en-US" dirty="0"/>
              <a:t>acceptance for execution of the state or equated to them functions of any remuneration in the form of money, services and in other forms from the organizations in which the person does not perform the corresponding functions, and also from natural persons if other is not </a:t>
            </a:r>
            <a:r>
              <a:rPr lang="en-US" dirty="0" smtClean="0"/>
              <a:t>provided legislation</a:t>
            </a:r>
            <a:r>
              <a:rPr lang="en-US" dirty="0"/>
              <a:t>.</a:t>
            </a:r>
            <a:endParaRPr lang="ru-RU" dirty="0"/>
          </a:p>
        </p:txBody>
      </p:sp>
    </p:spTree>
    <p:extLst>
      <p:ext uri="{BB962C8B-B14F-4D97-AF65-F5344CB8AC3E}">
        <p14:creationId xmlns:p14="http://schemas.microsoft.com/office/powerpoint/2010/main" val="279130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fontScale="85000" lnSpcReduction="10000"/>
          </a:bodyPr>
          <a:lstStyle/>
          <a:p>
            <a:pPr algn="just"/>
            <a:r>
              <a:rPr lang="en-US" dirty="0"/>
              <a:t>The money which arrived into the account of the person authorized for performance of the state functions, or the person equated to it without the knowledge of the specified person and also the means received by it in connection with performance of the corresponding functions in defiance of the paragraph of the first present subparagraph are subject no more than in two weeks after their detection to transfer in the republican budget with representation of an explanation in the appropriate taxing authority about circumstances of receipt of such means;</a:t>
            </a:r>
            <a:endParaRPr lang="ru-RU" dirty="0"/>
          </a:p>
          <a:p>
            <a:pPr algn="just"/>
            <a:r>
              <a:rPr lang="en-US" dirty="0"/>
              <a:t>acceptance of gifts or services in connection with execution of the state or equated to them functions or from the persons dependent on them on service, except for symbolical signs of attention and symbolical souvenirs according to the standard standards of politeness and hospitality or when holding hospitality and other official events.</a:t>
            </a:r>
            <a:endParaRPr lang="ru-RU" dirty="0"/>
          </a:p>
          <a:p>
            <a:endParaRPr lang="ru-RU" dirty="0"/>
          </a:p>
        </p:txBody>
      </p:sp>
    </p:spTree>
    <p:extLst>
      <p:ext uri="{BB962C8B-B14F-4D97-AF65-F5344CB8AC3E}">
        <p14:creationId xmlns:p14="http://schemas.microsoft.com/office/powerpoint/2010/main" val="417851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lnSpcReduction="10000"/>
          </a:bodyPr>
          <a:lstStyle/>
          <a:p>
            <a:pPr algn="just"/>
            <a:r>
              <a:rPr lang="en-US" dirty="0"/>
              <a:t>The gifts which arrived without the knowledge of the specified person and also the gifts received by it in connection with execution of the corresponding functions in defiance of the paragraph of the first present subparagraph are subject in seven-day time to gratuitous delivery in special state fund, and the services rendered to the person under the same circumstances have to be paid with it by transfer of money in the republican budget. The person to whom gifts arrived had the right to redeem with the consent of the higher public official them from the specified fund for the market retail prices operating in the respective area. The special state fund transfers the money obtained from sale of gifts into the republican budget;</a:t>
            </a:r>
            <a:endParaRPr lang="ru-RU" dirty="0"/>
          </a:p>
          <a:p>
            <a:endParaRPr lang="ru-RU" dirty="0"/>
          </a:p>
        </p:txBody>
      </p:sp>
    </p:spTree>
    <p:extLst>
      <p:ext uri="{BB962C8B-B14F-4D97-AF65-F5344CB8AC3E}">
        <p14:creationId xmlns:p14="http://schemas.microsoft.com/office/powerpoint/2010/main" val="265157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Offenses creating conditions for corruption</a:t>
            </a:r>
            <a:endParaRPr lang="ru-RU" dirty="0"/>
          </a:p>
        </p:txBody>
      </p:sp>
      <p:sp>
        <p:nvSpPr>
          <p:cNvPr id="3" name="Объект 2"/>
          <p:cNvSpPr>
            <a:spLocks noGrp="1"/>
          </p:cNvSpPr>
          <p:nvPr>
            <p:ph idx="1"/>
          </p:nvPr>
        </p:nvSpPr>
        <p:spPr/>
        <p:txBody>
          <a:bodyPr>
            <a:normAutofit fontScale="70000" lnSpcReduction="20000"/>
          </a:bodyPr>
          <a:lstStyle/>
          <a:p>
            <a:pPr algn="just"/>
            <a:r>
              <a:rPr lang="en-US" dirty="0"/>
              <a:t>adoption of invitations in interstate and in foreign tourist, medical and improving and other trips at the expense of natural and legal entities, both foreign, and the Republic of Kazakhstan, except for trips:</a:t>
            </a:r>
            <a:endParaRPr lang="ru-RU" dirty="0"/>
          </a:p>
          <a:p>
            <a:pPr algn="just"/>
            <a:r>
              <a:rPr lang="en-US" dirty="0"/>
              <a:t>by the invitation of the spouse (spouse), relatives at their expense;</a:t>
            </a:r>
            <a:endParaRPr lang="ru-RU" dirty="0"/>
          </a:p>
          <a:p>
            <a:pPr algn="just"/>
            <a:r>
              <a:rPr lang="en-US" dirty="0"/>
              <a:t>by the invitation of other natural persons (with the consent of the higher public official or body) if the relations with them do not raise the questions of office activity of invited;</a:t>
            </a:r>
            <a:endParaRPr lang="ru-RU" dirty="0"/>
          </a:p>
          <a:p>
            <a:pPr algn="just"/>
            <a:r>
              <a:rPr lang="en-US" dirty="0"/>
              <a:t>carried out according to international treaties of the Republic of Kazakhstan or on the mutual arrangement between </a:t>
            </a:r>
            <a:r>
              <a:rPr lang="en-US" dirty="0" err="1"/>
              <a:t>gosudarkstvenny</a:t>
            </a:r>
            <a:r>
              <a:rPr lang="en-US" dirty="0"/>
              <a:t> bodies of the Republic of Kazakhstan and public authorities of foreign states at the expense of means of the appropriate public authorities and (or) the international organizations;</a:t>
            </a:r>
            <a:endParaRPr lang="ru-RU" dirty="0"/>
          </a:p>
          <a:p>
            <a:pPr algn="just"/>
            <a:r>
              <a:rPr lang="en-US" dirty="0"/>
              <a:t>carried out with the consent of the higher public official or body for participation in foreign (international) scientific, sporting, creative, professional, humanitarian affairs at the expense of means of public associations (funds), including trips which are carried out within authorized activity of such public associations (funds) for invitations of their foreign partners;</a:t>
            </a:r>
            <a:endParaRPr lang="ru-RU" dirty="0"/>
          </a:p>
          <a:p>
            <a:pPr algn="just"/>
            <a:r>
              <a:rPr lang="en-US" dirty="0"/>
              <a:t>use of the advantages which are not provided by the legislation in receiving the credits, loans, acquisition of securities, the real estate and other property.</a:t>
            </a:r>
            <a:endParaRPr lang="ru-RU" dirty="0"/>
          </a:p>
          <a:p>
            <a:endParaRPr lang="ru-RU" dirty="0"/>
          </a:p>
        </p:txBody>
      </p:sp>
    </p:spTree>
    <p:extLst>
      <p:ext uri="{BB962C8B-B14F-4D97-AF65-F5344CB8AC3E}">
        <p14:creationId xmlns:p14="http://schemas.microsoft.com/office/powerpoint/2010/main" val="3518675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145</TotalTime>
  <Words>1620</Words>
  <Application>Microsoft Office PowerPoint</Application>
  <PresentationFormat>Широкоэкранный</PresentationFormat>
  <Paragraphs>103</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Impact</vt:lpstr>
      <vt:lpstr>Главное мероприятие</vt:lpstr>
      <vt:lpstr>Corruption and other criminal offenses against the interests of civil service and public management</vt:lpstr>
      <vt:lpstr>Content:</vt:lpstr>
      <vt:lpstr>Offenses creating conditions for corruption</vt:lpstr>
      <vt:lpstr>Offenses creating conditions for corruption</vt:lpstr>
      <vt:lpstr>Offenses creating conditions for corruption</vt:lpstr>
      <vt:lpstr>Offenses creating conditions for corruption</vt:lpstr>
      <vt:lpstr>Offenses creating conditions for corruption</vt:lpstr>
      <vt:lpstr>Offenses creating conditions for corruption</vt:lpstr>
      <vt:lpstr>Offenses creating conditions for corruption</vt:lpstr>
      <vt:lpstr>Offenses creating conditions for corruption</vt:lpstr>
      <vt:lpstr>Types of administrative corruption offences</vt:lpstr>
      <vt:lpstr>Types of administrative corruption offences</vt:lpstr>
      <vt:lpstr>Types of administrative corruption offences</vt:lpstr>
      <vt:lpstr>Types of administrative corruption offences</vt:lpstr>
      <vt:lpstr>Types of administrative corruption offences</vt:lpstr>
      <vt:lpstr>Types of administrative corruption offences</vt:lpstr>
      <vt:lpstr>Types of administrative corruption offences</vt:lpstr>
      <vt:lpstr>Corruption offenses subject to punishment</vt:lpstr>
      <vt:lpstr>Corruption offenses subject to punishment</vt:lpstr>
      <vt:lpstr>Corruption offenses subject to punishment</vt:lpstr>
      <vt:lpstr>Corruption offenses subject to punishment</vt:lpstr>
      <vt:lpstr>Corruption offenses subject to punishment</vt:lpstr>
      <vt:lpstr>Corruption offenses subject to punishment</vt:lpstr>
      <vt:lpstr>Corruption offenses subject to punishment</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responsibility for violation of the anti-corruption legislation  </dc:title>
  <dc:creator>KAZSEE</dc:creator>
  <cp:lastModifiedBy>Digital Center</cp:lastModifiedBy>
  <cp:revision>15</cp:revision>
  <dcterms:created xsi:type="dcterms:W3CDTF">2021-10-24T13:26:47Z</dcterms:created>
  <dcterms:modified xsi:type="dcterms:W3CDTF">2023-11-17T03:34:57Z</dcterms:modified>
</cp:coreProperties>
</file>